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8288000" cy="10287000"/>
  <p:notesSz cx="6858000" cy="9144000"/>
  <p:embeddedFontLst>
    <p:embeddedFont>
      <p:font typeface="Blinker" panose="020B0604020202020204" charset="0"/>
      <p:regular r:id="rId8"/>
    </p:embeddedFont>
    <p:embeddedFont>
      <p:font typeface="Canva Sans Bold" panose="020B0604020202020204" charset="0"/>
      <p:regular r:id="rId9"/>
    </p:embeddedFont>
    <p:embeddedFont>
      <p:font typeface="Norwester" panose="020B0604020202020204" charset="0"/>
      <p:regular r:id="rId10"/>
    </p:embeddedFont>
    <p:embeddedFont>
      <p:font typeface="Times New Roman Bold" panose="02020803070505020304" pitchFamily="18" charset="0"/>
      <p:regular r:id="rId11"/>
      <p:bold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524422-978A-4BDD-8B46-1864336E00B7}" v="47" dt="2026-02-21T02:07:29.4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1765" autoAdjust="0"/>
  </p:normalViewPr>
  <p:slideViewPr>
    <p:cSldViewPr>
      <p:cViewPr varScale="1">
        <p:scale>
          <a:sx n="51" d="100"/>
          <a:sy n="51" d="100"/>
        </p:scale>
        <p:origin x="89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chana kotegar" userId="858b224781575cbf" providerId="LiveId" clId="{A8E28585-EED2-4AA9-9C38-83D629DD6F22}"/>
    <pc:docChg chg="undo custSel delSld modSld modMainMaster">
      <pc:chgData name="rachana kotegar" userId="858b224781575cbf" providerId="LiveId" clId="{A8E28585-EED2-4AA9-9C38-83D629DD6F22}" dt="2026-02-21T02:12:31.629" v="355" actId="14100"/>
      <pc:docMkLst>
        <pc:docMk/>
      </pc:docMkLst>
      <pc:sldChg chg="modSp mod modTransition">
        <pc:chgData name="rachana kotegar" userId="858b224781575cbf" providerId="LiveId" clId="{A8E28585-EED2-4AA9-9C38-83D629DD6F22}" dt="2026-02-21T00:43:24.761" v="317"/>
        <pc:sldMkLst>
          <pc:docMk/>
          <pc:sldMk cId="0" sldId="256"/>
        </pc:sldMkLst>
        <pc:spChg chg="mod">
          <ac:chgData name="rachana kotegar" userId="858b224781575cbf" providerId="LiveId" clId="{A8E28585-EED2-4AA9-9C38-83D629DD6F22}" dt="2026-02-20T16:56:07.637" v="36" actId="108"/>
          <ac:spMkLst>
            <pc:docMk/>
            <pc:sldMk cId="0" sldId="256"/>
            <ac:spMk id="11" creationId="{00000000-0000-0000-0000-000000000000}"/>
          </ac:spMkLst>
        </pc:spChg>
      </pc:sldChg>
      <pc:sldChg chg="addSp modSp mod modTransition">
        <pc:chgData name="rachana kotegar" userId="858b224781575cbf" providerId="LiveId" clId="{A8E28585-EED2-4AA9-9C38-83D629DD6F22}" dt="2026-02-21T02:09:53.185" v="335" actId="1076"/>
        <pc:sldMkLst>
          <pc:docMk/>
          <pc:sldMk cId="0" sldId="257"/>
        </pc:sldMkLst>
        <pc:spChg chg="add mod">
          <ac:chgData name="rachana kotegar" userId="858b224781575cbf" providerId="LiveId" clId="{A8E28585-EED2-4AA9-9C38-83D629DD6F22}" dt="2026-02-21T02:06:48.504" v="325" actId="1076"/>
          <ac:spMkLst>
            <pc:docMk/>
            <pc:sldMk cId="0" sldId="257"/>
            <ac:spMk id="11" creationId="{55D033F3-B583-6D73-3349-D0AF9863E223}"/>
          </ac:spMkLst>
        </pc:spChg>
        <pc:spChg chg="add">
          <ac:chgData name="rachana kotegar" userId="858b224781575cbf" providerId="LiveId" clId="{A8E28585-EED2-4AA9-9C38-83D629DD6F22}" dt="2026-02-20T17:07:41.377" v="66"/>
          <ac:spMkLst>
            <pc:docMk/>
            <pc:sldMk cId="0" sldId="257"/>
            <ac:spMk id="12" creationId="{40B200B7-B487-FE8B-38AA-BDC5A2177A3A}"/>
          </ac:spMkLst>
        </pc:spChg>
        <pc:spChg chg="add mod">
          <ac:chgData name="rachana kotegar" userId="858b224781575cbf" providerId="LiveId" clId="{A8E28585-EED2-4AA9-9C38-83D629DD6F22}" dt="2026-02-21T02:07:05.674" v="327" actId="1076"/>
          <ac:spMkLst>
            <pc:docMk/>
            <pc:sldMk cId="0" sldId="257"/>
            <ac:spMk id="12" creationId="{EDC8FF22-F615-529B-2C65-65F98B7CBDE4}"/>
          </ac:spMkLst>
        </pc:spChg>
        <pc:spChg chg="add">
          <ac:chgData name="rachana kotegar" userId="858b224781575cbf" providerId="LiveId" clId="{A8E28585-EED2-4AA9-9C38-83D629DD6F22}" dt="2026-02-21T02:07:09.049" v="328"/>
          <ac:spMkLst>
            <pc:docMk/>
            <pc:sldMk cId="0" sldId="257"/>
            <ac:spMk id="13" creationId="{CF65B5E7-B441-33D4-19C1-CCFE06D35186}"/>
          </ac:spMkLst>
        </pc:spChg>
        <pc:spChg chg="add">
          <ac:chgData name="rachana kotegar" userId="858b224781575cbf" providerId="LiveId" clId="{A8E28585-EED2-4AA9-9C38-83D629DD6F22}" dt="2026-02-21T02:07:26.356" v="329"/>
          <ac:spMkLst>
            <pc:docMk/>
            <pc:sldMk cId="0" sldId="257"/>
            <ac:spMk id="14" creationId="{A997F0CA-F32A-49DC-F629-3D756B2F5EF1}"/>
          </ac:spMkLst>
        </pc:spChg>
        <pc:picChg chg="add mod">
          <ac:chgData name="rachana kotegar" userId="858b224781575cbf" providerId="LiveId" clId="{A8E28585-EED2-4AA9-9C38-83D629DD6F22}" dt="2026-02-21T02:09:53.185" v="335" actId="1076"/>
          <ac:picMkLst>
            <pc:docMk/>
            <pc:sldMk cId="0" sldId="257"/>
            <ac:picMk id="16" creationId="{ACC674A2-7775-926B-5DB5-669E4500A952}"/>
          </ac:picMkLst>
        </pc:picChg>
      </pc:sldChg>
      <pc:sldChg chg="addSp modSp mod modTransition">
        <pc:chgData name="rachana kotegar" userId="858b224781575cbf" providerId="LiveId" clId="{A8E28585-EED2-4AA9-9C38-83D629DD6F22}" dt="2026-02-21T02:10:54.880" v="340" actId="14100"/>
        <pc:sldMkLst>
          <pc:docMk/>
          <pc:sldMk cId="0" sldId="258"/>
        </pc:sldMkLst>
        <pc:spChg chg="mod">
          <ac:chgData name="rachana kotegar" userId="858b224781575cbf" providerId="LiveId" clId="{A8E28585-EED2-4AA9-9C38-83D629DD6F22}" dt="2026-02-20T17:02:41.945" v="37" actId="14100"/>
          <ac:spMkLst>
            <pc:docMk/>
            <pc:sldMk cId="0" sldId="258"/>
            <ac:spMk id="6" creationId="{00000000-0000-0000-0000-000000000000}"/>
          </ac:spMkLst>
        </pc:spChg>
        <pc:spChg chg="add mod">
          <ac:chgData name="rachana kotegar" userId="858b224781575cbf" providerId="LiveId" clId="{A8E28585-EED2-4AA9-9C38-83D629DD6F22}" dt="2026-02-20T17:13:00.462" v="104" actId="123"/>
          <ac:spMkLst>
            <pc:docMk/>
            <pc:sldMk cId="0" sldId="258"/>
            <ac:spMk id="11" creationId="{F9A89DEC-C353-4688-1DEE-57D52EE0360A}"/>
          </ac:spMkLst>
        </pc:spChg>
        <pc:picChg chg="add mod">
          <ac:chgData name="rachana kotegar" userId="858b224781575cbf" providerId="LiveId" clId="{A8E28585-EED2-4AA9-9C38-83D629DD6F22}" dt="2026-02-21T02:10:54.880" v="340" actId="14100"/>
          <ac:picMkLst>
            <pc:docMk/>
            <pc:sldMk cId="0" sldId="258"/>
            <ac:picMk id="13" creationId="{411C4BAA-1AA2-777F-06CD-88646E7D27FC}"/>
          </ac:picMkLst>
        </pc:picChg>
      </pc:sldChg>
      <pc:sldChg chg="addSp modSp mod modTransition">
        <pc:chgData name="rachana kotegar" userId="858b224781575cbf" providerId="LiveId" clId="{A8E28585-EED2-4AA9-9C38-83D629DD6F22}" dt="2026-02-21T02:11:31.458" v="345" actId="14100"/>
        <pc:sldMkLst>
          <pc:docMk/>
          <pc:sldMk cId="0" sldId="259"/>
        </pc:sldMkLst>
        <pc:spChg chg="add mod">
          <ac:chgData name="rachana kotegar" userId="858b224781575cbf" providerId="LiveId" clId="{A8E28585-EED2-4AA9-9C38-83D629DD6F22}" dt="2026-02-20T17:12:50.707" v="103" actId="123"/>
          <ac:spMkLst>
            <pc:docMk/>
            <pc:sldMk cId="0" sldId="259"/>
            <ac:spMk id="11" creationId="{0FF2CF41-27B9-7B8E-718E-168045CF8715}"/>
          </ac:spMkLst>
        </pc:spChg>
        <pc:picChg chg="add mod">
          <ac:chgData name="rachana kotegar" userId="858b224781575cbf" providerId="LiveId" clId="{A8E28585-EED2-4AA9-9C38-83D629DD6F22}" dt="2026-02-21T02:11:31.458" v="345" actId="14100"/>
          <ac:picMkLst>
            <pc:docMk/>
            <pc:sldMk cId="0" sldId="259"/>
            <ac:picMk id="13" creationId="{7CAD0E96-2D48-322C-8E8D-FF25F6CD38EF}"/>
          </ac:picMkLst>
        </pc:picChg>
      </pc:sldChg>
      <pc:sldChg chg="addSp modSp mod modTransition">
        <pc:chgData name="rachana kotegar" userId="858b224781575cbf" providerId="LiveId" clId="{A8E28585-EED2-4AA9-9C38-83D629DD6F22}" dt="2026-02-21T02:12:31.629" v="355" actId="14100"/>
        <pc:sldMkLst>
          <pc:docMk/>
          <pc:sldMk cId="0" sldId="260"/>
        </pc:sldMkLst>
        <pc:spChg chg="mod">
          <ac:chgData name="rachana kotegar" userId="858b224781575cbf" providerId="LiveId" clId="{A8E28585-EED2-4AA9-9C38-83D629DD6F22}" dt="2026-02-21T00:42:33.229" v="312" actId="1076"/>
          <ac:spMkLst>
            <pc:docMk/>
            <pc:sldMk cId="0" sldId="260"/>
            <ac:spMk id="9" creationId="{00000000-0000-0000-0000-000000000000}"/>
          </ac:spMkLst>
        </pc:spChg>
        <pc:spChg chg="add mod">
          <ac:chgData name="rachana kotegar" userId="858b224781575cbf" providerId="LiveId" clId="{A8E28585-EED2-4AA9-9C38-83D629DD6F22}" dt="2026-02-20T17:14:06.902" v="112" actId="1076"/>
          <ac:spMkLst>
            <pc:docMk/>
            <pc:sldMk cId="0" sldId="260"/>
            <ac:spMk id="12" creationId="{DB92D123-7B79-9047-895F-2A9E026E3544}"/>
          </ac:spMkLst>
        </pc:spChg>
        <pc:picChg chg="add mod">
          <ac:chgData name="rachana kotegar" userId="858b224781575cbf" providerId="LiveId" clId="{A8E28585-EED2-4AA9-9C38-83D629DD6F22}" dt="2026-02-21T02:12:31.629" v="355" actId="14100"/>
          <ac:picMkLst>
            <pc:docMk/>
            <pc:sldMk cId="0" sldId="260"/>
            <ac:picMk id="14" creationId="{8DEC7252-6CD0-64E3-6642-0A4F3AA5E613}"/>
          </ac:picMkLst>
        </pc:picChg>
      </pc:sldChg>
      <pc:sldChg chg="addSp modSp mod modTransition">
        <pc:chgData name="rachana kotegar" userId="858b224781575cbf" providerId="LiveId" clId="{A8E28585-EED2-4AA9-9C38-83D629DD6F22}" dt="2026-02-21T00:43:24.761" v="317"/>
        <pc:sldMkLst>
          <pc:docMk/>
          <pc:sldMk cId="0" sldId="261"/>
        </pc:sldMkLst>
        <pc:spChg chg="add mod">
          <ac:chgData name="rachana kotegar" userId="858b224781575cbf" providerId="LiveId" clId="{A8E28585-EED2-4AA9-9C38-83D629DD6F22}" dt="2026-02-21T00:41:21.491" v="311" actId="57"/>
          <ac:spMkLst>
            <pc:docMk/>
            <pc:sldMk cId="0" sldId="261"/>
            <ac:spMk id="10" creationId="{B5BDC483-AD7B-F564-0FDD-E1DFD50D2D4D}"/>
          </ac:spMkLst>
        </pc:spChg>
      </pc:sldChg>
      <pc:sldChg chg="del">
        <pc:chgData name="rachana kotegar" userId="858b224781575cbf" providerId="LiveId" clId="{A8E28585-EED2-4AA9-9C38-83D629DD6F22}" dt="2026-02-20T17:06:27.713" v="64" actId="2696"/>
        <pc:sldMkLst>
          <pc:docMk/>
          <pc:sldMk cId="0" sldId="262"/>
        </pc:sldMkLst>
      </pc:sldChg>
      <pc:sldMasterChg chg="modTransition modSldLayout">
        <pc:chgData name="rachana kotegar" userId="858b224781575cbf" providerId="LiveId" clId="{A8E28585-EED2-4AA9-9C38-83D629DD6F22}" dt="2026-02-21T00:43:24.761" v="317"/>
        <pc:sldMasterMkLst>
          <pc:docMk/>
          <pc:sldMasterMk cId="0" sldId="2147483648"/>
        </pc:sldMasterMkLst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49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0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1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2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3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4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5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6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7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8"/>
          </pc:sldLayoutMkLst>
        </pc:sldLayoutChg>
        <pc:sldLayoutChg chg="modTransition">
          <pc:chgData name="rachana kotegar" userId="858b224781575cbf" providerId="LiveId" clId="{A8E28585-EED2-4AA9-9C38-83D629DD6F22}" dt="2026-02-21T00:43:24.761" v="317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hyperlink" Target="https://www.sciencedirect.com/science/article/pii/S0747563213000994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sciencedirect.com/science/article/pii/S0360131520300992" TargetMode="External"/><Relationship Id="rId5" Type="http://schemas.openxmlformats.org/officeDocument/2006/relationships/hyperlink" Target="https://ieeexplore.ieee.org/document/8463869" TargetMode="External"/><Relationship Id="rId4" Type="http://schemas.openxmlformats.org/officeDocument/2006/relationships/hyperlink" Target="https://link.springer.com/book/10.1007/978-1-4899-7637-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454913"/>
            <a:ext cx="18288000" cy="5224554"/>
            <a:chOff x="0" y="0"/>
            <a:chExt cx="4816593" cy="13760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1376014"/>
            </a:xfrm>
            <a:custGeom>
              <a:avLst/>
              <a:gdLst/>
              <a:ahLst/>
              <a:cxnLst/>
              <a:rect l="l" t="t" r="r" b="b"/>
              <a:pathLst>
                <a:path w="4816592" h="1376014">
                  <a:moveTo>
                    <a:pt x="0" y="0"/>
                  </a:moveTo>
                  <a:lnTo>
                    <a:pt x="4816592" y="0"/>
                  </a:lnTo>
                  <a:lnTo>
                    <a:pt x="4816592" y="1376014"/>
                  </a:lnTo>
                  <a:lnTo>
                    <a:pt x="0" y="137601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4141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673044"/>
            <a:ext cx="2147042" cy="2553520"/>
          </a:xfrm>
          <a:custGeom>
            <a:avLst/>
            <a:gdLst/>
            <a:ahLst/>
            <a:cxnLst/>
            <a:rect l="l" t="t" r="r" b="b"/>
            <a:pathLst>
              <a:path w="2147042" h="2553520">
                <a:moveTo>
                  <a:pt x="0" y="0"/>
                </a:moveTo>
                <a:lnTo>
                  <a:pt x="2147042" y="0"/>
                </a:lnTo>
                <a:lnTo>
                  <a:pt x="2147042" y="2553520"/>
                </a:lnTo>
                <a:lnTo>
                  <a:pt x="0" y="25535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0"/>
            <a:ext cx="18288000" cy="4769641"/>
          </a:xfrm>
          <a:custGeom>
            <a:avLst/>
            <a:gdLst/>
            <a:ahLst/>
            <a:cxnLst/>
            <a:rect l="l" t="t" r="r" b="b"/>
            <a:pathLst>
              <a:path w="18288000" h="4769641">
                <a:moveTo>
                  <a:pt x="0" y="0"/>
                </a:moveTo>
                <a:lnTo>
                  <a:pt x="18288000" y="0"/>
                </a:lnTo>
                <a:lnTo>
                  <a:pt x="18288000" y="4769641"/>
                </a:lnTo>
                <a:lnTo>
                  <a:pt x="0" y="47696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0344" b="-105272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4602511" y="512911"/>
            <a:ext cx="3057880" cy="305788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6235" t="-27802" r="-6254" b="-31381"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>
            <a:off x="615331" y="673044"/>
            <a:ext cx="2409734" cy="3013738"/>
          </a:xfrm>
          <a:custGeom>
            <a:avLst/>
            <a:gdLst/>
            <a:ahLst/>
            <a:cxnLst/>
            <a:rect l="l" t="t" r="r" b="b"/>
            <a:pathLst>
              <a:path w="2409734" h="3013738">
                <a:moveTo>
                  <a:pt x="0" y="0"/>
                </a:moveTo>
                <a:lnTo>
                  <a:pt x="2409734" y="0"/>
                </a:lnTo>
                <a:lnTo>
                  <a:pt x="2409734" y="3013737"/>
                </a:lnTo>
                <a:lnTo>
                  <a:pt x="0" y="301373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3882315" y="1898976"/>
            <a:ext cx="9864014" cy="2512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01"/>
              </a:lnSpc>
            </a:pPr>
            <a:r>
              <a:rPr lang="en-US" sz="7215">
                <a:solidFill>
                  <a:srgbClr val="FFFFFF"/>
                </a:solidFill>
                <a:latin typeface="Blinker"/>
                <a:ea typeface="Blinker"/>
                <a:cs typeface="Blinker"/>
                <a:sym typeface="Blinker"/>
              </a:rPr>
              <a:t>organized by </a:t>
            </a:r>
          </a:p>
          <a:p>
            <a:pPr algn="ctr">
              <a:lnSpc>
                <a:spcPts val="10101"/>
              </a:lnSpc>
              <a:spcBef>
                <a:spcPct val="0"/>
              </a:spcBef>
            </a:pPr>
            <a:r>
              <a:rPr lang="en-US" sz="7215">
                <a:solidFill>
                  <a:srgbClr val="FFFFFF"/>
                </a:solidFill>
                <a:latin typeface="Blinker"/>
                <a:ea typeface="Blinker"/>
                <a:cs typeface="Blinker"/>
                <a:sym typeface="Blinker"/>
              </a:rPr>
              <a:t>MCA Dept SIT Mangalore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5691631"/>
            <a:ext cx="15906935" cy="37344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99"/>
              </a:lnSpc>
            </a:pPr>
            <a:r>
              <a:rPr lang="en-US" sz="3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</a:t>
            </a:r>
            <a:r>
              <a:rPr lang="en-US" sz="3499" b="1" dirty="0">
                <a:solidFill>
                  <a:srgbClr val="000000"/>
                </a:solidFill>
                <a:latin typeface="Canva Sans Bold"/>
                <a:sym typeface="Canva Sans Bold"/>
              </a:rPr>
              <a:t>a</a:t>
            </a:r>
            <a:r>
              <a:rPr lang="en-US" sz="3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 Name : Logic Drifts</a:t>
            </a:r>
          </a:p>
          <a:p>
            <a:pPr algn="just">
              <a:lnSpc>
                <a:spcPts val="4899"/>
              </a:lnSpc>
            </a:pPr>
            <a:endParaRPr lang="en-US" sz="3499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just">
              <a:lnSpc>
                <a:spcPts val="4899"/>
              </a:lnSpc>
            </a:pPr>
            <a:r>
              <a:rPr lang="en-US" sz="3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Team Leader Name : Rohini Durgadas Moger</a:t>
            </a:r>
          </a:p>
          <a:p>
            <a:pPr algn="just">
              <a:lnSpc>
                <a:spcPts val="4899"/>
              </a:lnSpc>
            </a:pPr>
            <a:endParaRPr lang="en-US" sz="3499" b="1" dirty="0">
              <a:solidFill>
                <a:srgbClr val="000000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  <a:p>
            <a:pPr algn="just">
              <a:lnSpc>
                <a:spcPts val="4899"/>
              </a:lnSpc>
              <a:spcBef>
                <a:spcPct val="0"/>
              </a:spcBef>
            </a:pPr>
            <a:r>
              <a:rPr lang="en-US" sz="3499" b="1" dirty="0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Problem Statement : </a:t>
            </a:r>
            <a:r>
              <a:rPr lang="en-US" sz="3499" b="1" dirty="0">
                <a:solidFill>
                  <a:srgbClr val="000000"/>
                </a:solidFill>
                <a:latin typeface="Canva Sans Bold"/>
              </a:rPr>
              <a:t>"</a:t>
            </a:r>
            <a:r>
              <a:rPr lang="en-US" sz="3499" b="1" dirty="0" err="1">
                <a:solidFill>
                  <a:srgbClr val="000000"/>
                </a:solidFill>
                <a:latin typeface="Canva Sans Bold"/>
              </a:rPr>
              <a:t>PlacementPro</a:t>
            </a:r>
            <a:r>
              <a:rPr lang="en-US" sz="3499" b="1" dirty="0">
                <a:solidFill>
                  <a:srgbClr val="000000"/>
                </a:solidFill>
                <a:latin typeface="Canva Sans Bold"/>
              </a:rPr>
              <a:t>" – The Integrated Campus Career Suite Target Platform</a:t>
            </a:r>
            <a:endParaRPr lang="en-US" sz="3499" b="1" dirty="0">
              <a:solidFill>
                <a:srgbClr val="000000"/>
              </a:solidFill>
              <a:latin typeface="Canva Sans Bold"/>
              <a:sym typeface="Canva Sans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376018" y="201215"/>
            <a:ext cx="12536956" cy="1651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439"/>
              </a:lnSpc>
              <a:spcBef>
                <a:spcPct val="0"/>
              </a:spcBef>
            </a:pPr>
            <a:r>
              <a:rPr lang="en-US" sz="9600">
                <a:solidFill>
                  <a:srgbClr val="FFFFFF"/>
                </a:solidFill>
                <a:latin typeface="Norwester"/>
                <a:ea typeface="Norwester"/>
                <a:cs typeface="Norwester"/>
                <a:sym typeface="Norwester"/>
              </a:rPr>
              <a:t>solve-a-thon 1.0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378713"/>
            <a:ext cx="18288000" cy="1843774"/>
            <a:chOff x="0" y="0"/>
            <a:chExt cx="4816593" cy="4856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485603"/>
            </a:xfrm>
            <a:custGeom>
              <a:avLst/>
              <a:gdLst/>
              <a:ahLst/>
              <a:cxnLst/>
              <a:rect l="l" t="t" r="r" b="b"/>
              <a:pathLst>
                <a:path w="4816592" h="485603">
                  <a:moveTo>
                    <a:pt x="0" y="0"/>
                  </a:moveTo>
                  <a:lnTo>
                    <a:pt x="4816592" y="0"/>
                  </a:lnTo>
                  <a:lnTo>
                    <a:pt x="4816592" y="485603"/>
                  </a:lnTo>
                  <a:lnTo>
                    <a:pt x="0" y="48560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5237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484447" y="1640434"/>
            <a:ext cx="3319105" cy="790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500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IDEA TITLE</a:t>
            </a:r>
          </a:p>
        </p:txBody>
      </p:sp>
      <p:sp>
        <p:nvSpPr>
          <p:cNvPr id="6" name="Freeform 6"/>
          <p:cNvSpPr/>
          <p:nvPr/>
        </p:nvSpPr>
        <p:spPr>
          <a:xfrm>
            <a:off x="0" y="0"/>
            <a:ext cx="18288000" cy="1465061"/>
          </a:xfrm>
          <a:custGeom>
            <a:avLst/>
            <a:gdLst/>
            <a:ahLst/>
            <a:cxnLst/>
            <a:rect l="l" t="t" r="r" b="b"/>
            <a:pathLst>
              <a:path w="18288000" h="1465061">
                <a:moveTo>
                  <a:pt x="0" y="0"/>
                </a:moveTo>
                <a:lnTo>
                  <a:pt x="18288000" y="0"/>
                </a:lnTo>
                <a:lnTo>
                  <a:pt x="18288000" y="1465061"/>
                </a:lnTo>
                <a:lnTo>
                  <a:pt x="0" y="14650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0756" b="-691427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640353" y="278651"/>
            <a:ext cx="8740566" cy="1104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8253">
                <a:solidFill>
                  <a:srgbClr val="FFFFFF">
                    <a:alpha val="83922"/>
                  </a:srgbClr>
                </a:solidFill>
                <a:latin typeface="Norwester"/>
                <a:ea typeface="Norwester"/>
                <a:cs typeface="Norwester"/>
                <a:sym typeface="Norwester"/>
              </a:rPr>
              <a:t>SOLVE-A-THON 1.0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126251"/>
            <a:ext cx="922370" cy="1096994"/>
          </a:xfrm>
          <a:custGeom>
            <a:avLst/>
            <a:gdLst/>
            <a:ahLst/>
            <a:cxnLst/>
            <a:rect l="l" t="t" r="r" b="b"/>
            <a:pathLst>
              <a:path w="922370" h="1096994">
                <a:moveTo>
                  <a:pt x="0" y="0"/>
                </a:moveTo>
                <a:lnTo>
                  <a:pt x="922370" y="0"/>
                </a:lnTo>
                <a:lnTo>
                  <a:pt x="922370" y="1096994"/>
                </a:lnTo>
                <a:lnTo>
                  <a:pt x="0" y="10969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6070202" y="126251"/>
            <a:ext cx="1189098" cy="1189098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6235" t="-27802" r="-6254" b="-31381"/>
              </a:stretch>
            </a:blipFill>
          </p:spPr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55D033F3-B583-6D73-3349-D0AF9863E223}"/>
              </a:ext>
            </a:extLst>
          </p:cNvPr>
          <p:cNvSpPr txBox="1"/>
          <p:nvPr/>
        </p:nvSpPr>
        <p:spPr>
          <a:xfrm>
            <a:off x="1042441" y="2852281"/>
            <a:ext cx="111252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Main Title: </a:t>
            </a:r>
            <a:r>
              <a:rPr lang="en-US" sz="3200" dirty="0" err="1"/>
              <a:t>PlacementPro</a:t>
            </a:r>
            <a:r>
              <a:rPr lang="en-US" sz="3200" dirty="0"/>
              <a:t> AI: The Future of Unified Campus Recruitment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Tagline: Bridging the gap between Ambition and Opportunity through Intelligence and Integration.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The Core Vision: Unified Ecosystem: A single, synchronized platform for TPOs, Students, and Alumni.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Data-Driven Intelligence: Using automated eligibility engines and skill-gap analytics to maximize placement success.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Networking with Purpose: Transforming the passive alumni database into an active, referral-driven career engine.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Efficiency at Scale: Automating the 70% of manual tasks that slow down the traditional placement process.</a:t>
            </a:r>
            <a:endParaRPr lang="en-IN" sz="3200" dirty="0"/>
          </a:p>
        </p:txBody>
      </p:sp>
      <p:sp>
        <p:nvSpPr>
          <p:cNvPr id="12" name="AutoShape 2">
            <a:extLst>
              <a:ext uri="{FF2B5EF4-FFF2-40B4-BE49-F238E27FC236}">
                <a16:creationId xmlns:a16="http://schemas.microsoft.com/office/drawing/2014/main" id="{EDC8FF22-F615-529B-2C65-65F98B7CBD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167641" y="3657600"/>
            <a:ext cx="6158767" cy="6629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CC674A2-7775-926B-5DB5-669E4500A9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67641" y="1590687"/>
            <a:ext cx="6158768" cy="9753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378713"/>
            <a:ext cx="18288000" cy="1843774"/>
            <a:chOff x="0" y="0"/>
            <a:chExt cx="4816593" cy="4856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485603"/>
            </a:xfrm>
            <a:custGeom>
              <a:avLst/>
              <a:gdLst/>
              <a:ahLst/>
              <a:cxnLst/>
              <a:rect l="l" t="t" r="r" b="b"/>
              <a:pathLst>
                <a:path w="4816592" h="485603">
                  <a:moveTo>
                    <a:pt x="0" y="0"/>
                  </a:moveTo>
                  <a:lnTo>
                    <a:pt x="4816592" y="0"/>
                  </a:lnTo>
                  <a:lnTo>
                    <a:pt x="4816592" y="485603"/>
                  </a:lnTo>
                  <a:lnTo>
                    <a:pt x="0" y="48560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5237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0"/>
            <a:ext cx="18288000" cy="1465061"/>
          </a:xfrm>
          <a:custGeom>
            <a:avLst/>
            <a:gdLst/>
            <a:ahLst/>
            <a:cxnLst/>
            <a:rect l="l" t="t" r="r" b="b"/>
            <a:pathLst>
              <a:path w="18288000" h="1465061">
                <a:moveTo>
                  <a:pt x="0" y="0"/>
                </a:moveTo>
                <a:lnTo>
                  <a:pt x="18288000" y="0"/>
                </a:lnTo>
                <a:lnTo>
                  <a:pt x="18288000" y="1465061"/>
                </a:lnTo>
                <a:lnTo>
                  <a:pt x="0" y="14650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0756" b="-691427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651778" y="1801016"/>
            <a:ext cx="7226022" cy="7411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TECHNICAL  APPROACH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451350" y="244504"/>
            <a:ext cx="8740566" cy="1104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8253">
                <a:solidFill>
                  <a:srgbClr val="FFFFFF">
                    <a:alpha val="83922"/>
                  </a:srgbClr>
                </a:solidFill>
                <a:latin typeface="Norwester"/>
                <a:ea typeface="Norwester"/>
                <a:cs typeface="Norwester"/>
                <a:sym typeface="Norwester"/>
              </a:rPr>
              <a:t>SOLVE-A-THON 1.0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126251"/>
            <a:ext cx="922370" cy="1096994"/>
          </a:xfrm>
          <a:custGeom>
            <a:avLst/>
            <a:gdLst/>
            <a:ahLst/>
            <a:cxnLst/>
            <a:rect l="l" t="t" r="r" b="b"/>
            <a:pathLst>
              <a:path w="922370" h="1096994">
                <a:moveTo>
                  <a:pt x="0" y="0"/>
                </a:moveTo>
                <a:lnTo>
                  <a:pt x="922370" y="0"/>
                </a:lnTo>
                <a:lnTo>
                  <a:pt x="922370" y="1096994"/>
                </a:lnTo>
                <a:lnTo>
                  <a:pt x="0" y="10969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6070202" y="126251"/>
            <a:ext cx="1189098" cy="1189098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6235" t="-27802" r="-6254" b="-31381"/>
              </a:stretch>
            </a:blipFill>
          </p:spPr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F9A89DEC-C353-4688-1DEE-57D52EE0360A}"/>
              </a:ext>
            </a:extLst>
          </p:cNvPr>
          <p:cNvSpPr txBox="1"/>
          <p:nvPr/>
        </p:nvSpPr>
        <p:spPr>
          <a:xfrm>
            <a:off x="1028700" y="3467100"/>
            <a:ext cx="10287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Stack: MERN Stack (MongoDB, Express, React/HTML, Node.js).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Architecture: Role-Based Access Control (RBAC) for TPOs, Students, and Alumni.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Key Logic: * Automated Eligibility Engine: Instant filtering using MongoDB $</a:t>
            </a:r>
            <a:r>
              <a:rPr lang="en-IN" sz="3200" dirty="0" err="1"/>
              <a:t>gte</a:t>
            </a:r>
            <a:r>
              <a:rPr lang="en-IN" sz="3200" dirty="0"/>
              <a:t> and $in operators for CGPA and Branch matching.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Live Feed Synchronization: Real-time job broadcasts from TPOs to personalized student dashboards.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Market Intelligence: Logic-driven Skill Gap Analysis based on current industry hiring trends.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11C4BAA-1AA2-777F-06CD-88646E7D27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6870" y="3009900"/>
            <a:ext cx="6819900" cy="69713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184874" y="1801017"/>
            <a:ext cx="7918252" cy="781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FEASIBILTY AND VIABILITY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-378713"/>
            <a:ext cx="18288000" cy="1843774"/>
            <a:chOff x="0" y="0"/>
            <a:chExt cx="4816593" cy="48560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485603"/>
            </a:xfrm>
            <a:custGeom>
              <a:avLst/>
              <a:gdLst/>
              <a:ahLst/>
              <a:cxnLst/>
              <a:rect l="l" t="t" r="r" b="b"/>
              <a:pathLst>
                <a:path w="4816592" h="485603">
                  <a:moveTo>
                    <a:pt x="0" y="0"/>
                  </a:moveTo>
                  <a:lnTo>
                    <a:pt x="4816592" y="0"/>
                  </a:lnTo>
                  <a:lnTo>
                    <a:pt x="4816592" y="485603"/>
                  </a:lnTo>
                  <a:lnTo>
                    <a:pt x="0" y="48560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5237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0"/>
            <a:ext cx="18288000" cy="1465061"/>
          </a:xfrm>
          <a:custGeom>
            <a:avLst/>
            <a:gdLst/>
            <a:ahLst/>
            <a:cxnLst/>
            <a:rect l="l" t="t" r="r" b="b"/>
            <a:pathLst>
              <a:path w="18288000" h="1465061">
                <a:moveTo>
                  <a:pt x="0" y="0"/>
                </a:moveTo>
                <a:lnTo>
                  <a:pt x="18288000" y="0"/>
                </a:lnTo>
                <a:lnTo>
                  <a:pt x="18288000" y="1465061"/>
                </a:lnTo>
                <a:lnTo>
                  <a:pt x="0" y="14650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0756" b="-691427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451350" y="244504"/>
            <a:ext cx="8740566" cy="1104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8253">
                <a:solidFill>
                  <a:srgbClr val="FFFFFF">
                    <a:alpha val="83922"/>
                  </a:srgbClr>
                </a:solidFill>
                <a:latin typeface="Norwester"/>
                <a:ea typeface="Norwester"/>
                <a:cs typeface="Norwester"/>
                <a:sym typeface="Norwester"/>
              </a:rPr>
              <a:t>SOLVE-A-THON 1.0</a:t>
            </a:r>
          </a:p>
        </p:txBody>
      </p:sp>
      <p:sp>
        <p:nvSpPr>
          <p:cNvPr id="8" name="Freeform 8"/>
          <p:cNvSpPr/>
          <p:nvPr/>
        </p:nvSpPr>
        <p:spPr>
          <a:xfrm>
            <a:off x="1028700" y="126251"/>
            <a:ext cx="922370" cy="1096994"/>
          </a:xfrm>
          <a:custGeom>
            <a:avLst/>
            <a:gdLst/>
            <a:ahLst/>
            <a:cxnLst/>
            <a:rect l="l" t="t" r="r" b="b"/>
            <a:pathLst>
              <a:path w="922370" h="1096994">
                <a:moveTo>
                  <a:pt x="0" y="0"/>
                </a:moveTo>
                <a:lnTo>
                  <a:pt x="922370" y="0"/>
                </a:lnTo>
                <a:lnTo>
                  <a:pt x="922370" y="1096994"/>
                </a:lnTo>
                <a:lnTo>
                  <a:pt x="0" y="10969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16070202" y="126251"/>
            <a:ext cx="1189098" cy="1189098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6235" t="-27802" r="-6254" b="-31381"/>
              </a:stretch>
            </a:blipFill>
          </p:spPr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0FF2CF41-27B9-7B8E-718E-168045CF8715}"/>
              </a:ext>
            </a:extLst>
          </p:cNvPr>
          <p:cNvSpPr txBox="1"/>
          <p:nvPr/>
        </p:nvSpPr>
        <p:spPr>
          <a:xfrm>
            <a:off x="1028700" y="4000500"/>
            <a:ext cx="10445545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Scalability: Hosted on MongoDB Atlas with IP whitelisting for global access and 99.9% uptime.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Low Friction: Simple, responsive web interfaces require zero student training.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Security: Email-based student verification and data isolation for privacy.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sz="3200" dirty="0"/>
              <a:t>Future Proof: The modular API structure allows for easy integration of Video Interview modules or Resume Parsers.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CAD0E96-2D48-322C-8E8D-FF25F6CD38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82400" y="3543299"/>
            <a:ext cx="6673117" cy="64682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378713"/>
            <a:ext cx="18288000" cy="1843774"/>
            <a:chOff x="0" y="0"/>
            <a:chExt cx="4816593" cy="4856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485603"/>
            </a:xfrm>
            <a:custGeom>
              <a:avLst/>
              <a:gdLst/>
              <a:ahLst/>
              <a:cxnLst/>
              <a:rect l="l" t="t" r="r" b="b"/>
              <a:pathLst>
                <a:path w="4816592" h="485603">
                  <a:moveTo>
                    <a:pt x="0" y="0"/>
                  </a:moveTo>
                  <a:lnTo>
                    <a:pt x="4816592" y="0"/>
                  </a:lnTo>
                  <a:lnTo>
                    <a:pt x="4816592" y="485603"/>
                  </a:lnTo>
                  <a:lnTo>
                    <a:pt x="0" y="48560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5237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28700" y="126251"/>
            <a:ext cx="922370" cy="1096994"/>
          </a:xfrm>
          <a:custGeom>
            <a:avLst/>
            <a:gdLst/>
            <a:ahLst/>
            <a:cxnLst/>
            <a:rect l="l" t="t" r="r" b="b"/>
            <a:pathLst>
              <a:path w="922370" h="1096994">
                <a:moveTo>
                  <a:pt x="0" y="0"/>
                </a:moveTo>
                <a:lnTo>
                  <a:pt x="922370" y="0"/>
                </a:lnTo>
                <a:lnTo>
                  <a:pt x="922370" y="1096994"/>
                </a:lnTo>
                <a:lnTo>
                  <a:pt x="0" y="1096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0" y="0"/>
            <a:ext cx="18288000" cy="1465061"/>
          </a:xfrm>
          <a:custGeom>
            <a:avLst/>
            <a:gdLst/>
            <a:ahLst/>
            <a:cxnLst/>
            <a:rect l="l" t="t" r="r" b="b"/>
            <a:pathLst>
              <a:path w="18288000" h="1465061">
                <a:moveTo>
                  <a:pt x="0" y="0"/>
                </a:moveTo>
                <a:lnTo>
                  <a:pt x="18288000" y="0"/>
                </a:lnTo>
                <a:lnTo>
                  <a:pt x="18288000" y="1465061"/>
                </a:lnTo>
                <a:lnTo>
                  <a:pt x="0" y="14650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0756" b="-691427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6070202" y="126251"/>
            <a:ext cx="1189098" cy="1189098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4"/>
              <a:stretch>
                <a:fillRect l="-6235" t="-27802" r="-6254" b="-31381"/>
              </a:stretch>
            </a:blipFill>
          </p:spPr>
        </p:sp>
      </p:grpSp>
      <p:sp>
        <p:nvSpPr>
          <p:cNvPr id="9" name="Freeform 9"/>
          <p:cNvSpPr/>
          <p:nvPr/>
        </p:nvSpPr>
        <p:spPr>
          <a:xfrm>
            <a:off x="1018108" y="43188"/>
            <a:ext cx="943554" cy="1180057"/>
          </a:xfrm>
          <a:custGeom>
            <a:avLst/>
            <a:gdLst/>
            <a:ahLst/>
            <a:cxnLst/>
            <a:rect l="l" t="t" r="r" b="b"/>
            <a:pathLst>
              <a:path w="943554" h="1180057">
                <a:moveTo>
                  <a:pt x="0" y="0"/>
                </a:moveTo>
                <a:lnTo>
                  <a:pt x="943554" y="0"/>
                </a:lnTo>
                <a:lnTo>
                  <a:pt x="943554" y="1180058"/>
                </a:lnTo>
                <a:lnTo>
                  <a:pt x="0" y="11800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482406" y="1801017"/>
            <a:ext cx="6583204" cy="781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b="1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IMPACT AND BENEFITS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451350" y="244504"/>
            <a:ext cx="8740566" cy="1104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8253">
                <a:solidFill>
                  <a:srgbClr val="FFFFFF">
                    <a:alpha val="83922"/>
                  </a:srgbClr>
                </a:solidFill>
                <a:latin typeface="Norwester"/>
                <a:ea typeface="Norwester"/>
                <a:cs typeface="Norwester"/>
                <a:sym typeface="Norwester"/>
              </a:rPr>
              <a:t>SOLVE-A-THON 1.0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92D123-7B79-9047-895F-2A9E026E3544}"/>
              </a:ext>
            </a:extLst>
          </p:cNvPr>
          <p:cNvSpPr txBox="1"/>
          <p:nvPr/>
        </p:nvSpPr>
        <p:spPr>
          <a:xfrm>
            <a:off x="746203" y="3771900"/>
            <a:ext cx="103632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For TPOs: 70% reduction in manual eligibility checking and database management.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For Students: Personalized career roadmaps through Skill Gap Analysis and one-click Resume generation.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For Alumni: A structured "Give-Back" channel via the Alumni Referral Board, increasing placement rates by an estimated 30%.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3200" dirty="0"/>
              <a:t>For the Institution: Centralized data repository for NIRF and NAAC accreditation reporting.</a:t>
            </a:r>
            <a:endParaRPr lang="en-IN" sz="3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DEC7252-6CD0-64E3-6642-0A4F3AA5E61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7600" y="3238500"/>
            <a:ext cx="6858000" cy="69222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378713"/>
            <a:ext cx="18288000" cy="1843774"/>
            <a:chOff x="0" y="0"/>
            <a:chExt cx="4816593" cy="48560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485603"/>
            </a:xfrm>
            <a:custGeom>
              <a:avLst/>
              <a:gdLst/>
              <a:ahLst/>
              <a:cxnLst/>
              <a:rect l="l" t="t" r="r" b="b"/>
              <a:pathLst>
                <a:path w="4816592" h="485603">
                  <a:moveTo>
                    <a:pt x="0" y="0"/>
                  </a:moveTo>
                  <a:lnTo>
                    <a:pt x="4816592" y="0"/>
                  </a:lnTo>
                  <a:lnTo>
                    <a:pt x="4816592" y="485603"/>
                  </a:lnTo>
                  <a:lnTo>
                    <a:pt x="0" y="485603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52370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443050" y="1801017"/>
            <a:ext cx="8509516" cy="7810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9"/>
              </a:lnSpc>
              <a:spcBef>
                <a:spcPct val="0"/>
              </a:spcBef>
            </a:pPr>
            <a:r>
              <a:rPr lang="en-US" sz="4499" b="1" dirty="0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RESEARCH AND REFERENCES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451350" y="244504"/>
            <a:ext cx="8740566" cy="1104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253"/>
              </a:lnSpc>
            </a:pPr>
            <a:r>
              <a:rPr lang="en-US" sz="8253">
                <a:solidFill>
                  <a:srgbClr val="FFFFFF">
                    <a:alpha val="83922"/>
                  </a:srgbClr>
                </a:solidFill>
                <a:latin typeface="Norwester"/>
                <a:ea typeface="Norwester"/>
                <a:cs typeface="Norwester"/>
                <a:sym typeface="Norwester"/>
              </a:rPr>
              <a:t>SOLVE-A-THON 1.0</a:t>
            </a:r>
          </a:p>
        </p:txBody>
      </p:sp>
      <p:sp>
        <p:nvSpPr>
          <p:cNvPr id="7" name="Freeform 7"/>
          <p:cNvSpPr/>
          <p:nvPr/>
        </p:nvSpPr>
        <p:spPr>
          <a:xfrm>
            <a:off x="1028700" y="126251"/>
            <a:ext cx="922370" cy="1096994"/>
          </a:xfrm>
          <a:custGeom>
            <a:avLst/>
            <a:gdLst/>
            <a:ahLst/>
            <a:cxnLst/>
            <a:rect l="l" t="t" r="r" b="b"/>
            <a:pathLst>
              <a:path w="922370" h="1096994">
                <a:moveTo>
                  <a:pt x="0" y="0"/>
                </a:moveTo>
                <a:lnTo>
                  <a:pt x="922370" y="0"/>
                </a:lnTo>
                <a:lnTo>
                  <a:pt x="922370" y="1096994"/>
                </a:lnTo>
                <a:lnTo>
                  <a:pt x="0" y="10969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6070202" y="126251"/>
            <a:ext cx="1189098" cy="1189098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6235" t="-27802" r="-6254" b="-31381"/>
              </a:stretch>
            </a:blipFill>
          </p:spPr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5BDC483-AD7B-F564-0FDD-E1DFD50D2D4D}"/>
              </a:ext>
            </a:extLst>
          </p:cNvPr>
          <p:cNvSpPr txBox="1"/>
          <p:nvPr/>
        </p:nvSpPr>
        <p:spPr>
          <a:xfrm>
            <a:off x="3810000" y="3548411"/>
            <a:ext cx="11749166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AutoNum type="arabicPeriod"/>
            </a:pPr>
            <a:r>
              <a:rPr lang="en-IN" sz="3200" b="1" dirty="0"/>
              <a:t>Recommender Systems Handbook</a:t>
            </a:r>
          </a:p>
          <a:p>
            <a:pPr algn="just"/>
            <a:r>
              <a:rPr lang="en-IN" sz="3200" b="1" dirty="0"/>
              <a:t> Publisher: </a:t>
            </a:r>
            <a:r>
              <a:rPr lang="en-IN" sz="3200" dirty="0"/>
              <a:t>Springer</a:t>
            </a:r>
          </a:p>
          <a:p>
            <a:r>
              <a:rPr lang="en-IN" sz="3200" dirty="0"/>
              <a:t>🔗 </a:t>
            </a:r>
            <a:r>
              <a:rPr lang="en-IN" sz="2400" dirty="0">
                <a:hlinkClick r:id="rId4"/>
              </a:rPr>
              <a:t>https://link.springer.com/book/10.1007/978-1-4899-7637-6</a:t>
            </a:r>
            <a:endParaRPr lang="en-IN" sz="2400" dirty="0"/>
          </a:p>
          <a:p>
            <a:r>
              <a:rPr lang="en-US" sz="3200" b="1" dirty="0"/>
              <a:t>2. Resume Information Extraction with Named Entity Recognition</a:t>
            </a:r>
          </a:p>
          <a:p>
            <a:r>
              <a:rPr lang="en-US" sz="3200" b="1" dirty="0"/>
              <a:t>Conference:</a:t>
            </a:r>
            <a:r>
              <a:rPr lang="en-US" sz="3200" dirty="0"/>
              <a:t> IEEE</a:t>
            </a:r>
          </a:p>
          <a:p>
            <a:r>
              <a:rPr lang="en-US" sz="2400" dirty="0"/>
              <a:t>🔗</a:t>
            </a:r>
            <a:r>
              <a:rPr lang="en-US" sz="3200" dirty="0"/>
              <a:t> </a:t>
            </a:r>
            <a:r>
              <a:rPr lang="en-US" sz="2400" dirty="0">
                <a:hlinkClick r:id="rId5"/>
              </a:rPr>
              <a:t>https://ieeexplore.ieee.org/document/8463869</a:t>
            </a:r>
            <a:endParaRPr lang="en-US" sz="2400" dirty="0"/>
          </a:p>
          <a:p>
            <a:r>
              <a:rPr lang="en-US" sz="3200" b="1" dirty="0"/>
              <a:t>3. Chatbots in Education: A Systematic Review</a:t>
            </a:r>
          </a:p>
          <a:p>
            <a:r>
              <a:rPr lang="en-US" sz="3200" b="1" dirty="0"/>
              <a:t>Journal:</a:t>
            </a:r>
            <a:r>
              <a:rPr lang="en-US" sz="3200" dirty="0"/>
              <a:t> Computers &amp; Education</a:t>
            </a:r>
          </a:p>
          <a:p>
            <a:r>
              <a:rPr lang="en-US" sz="2400" dirty="0"/>
              <a:t>🔗</a:t>
            </a:r>
            <a:r>
              <a:rPr lang="en-US" sz="3200" dirty="0"/>
              <a:t> </a:t>
            </a:r>
            <a:r>
              <a:rPr lang="en-US" sz="2400" dirty="0">
                <a:hlinkClick r:id="rId6"/>
              </a:rPr>
              <a:t>https://www.sciencedirect.com/science/article/pii/S0360131520300992</a:t>
            </a:r>
            <a:endParaRPr lang="en-US" sz="2400" dirty="0"/>
          </a:p>
          <a:p>
            <a:r>
              <a:rPr lang="en-US" sz="3200" b="1" dirty="0"/>
              <a:t>4. Social Networking Sites and Alumni Engagement</a:t>
            </a:r>
          </a:p>
          <a:p>
            <a:r>
              <a:rPr lang="en-US" sz="3200" b="1" dirty="0"/>
              <a:t>Journal:</a:t>
            </a:r>
            <a:r>
              <a:rPr lang="en-US" sz="3200" dirty="0"/>
              <a:t> Computers in Human Behavior</a:t>
            </a:r>
          </a:p>
          <a:p>
            <a:r>
              <a:rPr lang="en-US" sz="2400" dirty="0"/>
              <a:t>🔗</a:t>
            </a:r>
            <a:r>
              <a:rPr lang="en-US" sz="3200" dirty="0"/>
              <a:t> </a:t>
            </a:r>
            <a:r>
              <a:rPr lang="en-US" sz="2400" dirty="0">
                <a:hlinkClick r:id="rId7"/>
              </a:rPr>
              <a:t>https://www.sciencedirect.com/science/article/pii/S0747563213000994</a:t>
            </a:r>
            <a:endParaRPr lang="en-US" sz="2400" dirty="0"/>
          </a:p>
          <a:p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468</Words>
  <Application>Microsoft Office PowerPoint</Application>
  <PresentationFormat>Custom</PresentationFormat>
  <Paragraphs>49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Canva Sans Bold</vt:lpstr>
      <vt:lpstr>Norwester</vt:lpstr>
      <vt:lpstr>Arial</vt:lpstr>
      <vt:lpstr>Calibri</vt:lpstr>
      <vt:lpstr>Blinker</vt:lpstr>
      <vt:lpstr>Times New Roman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solve-a-thon 1.0 pr</dc:title>
  <dc:creator>rachana kotegar</dc:creator>
  <cp:lastModifiedBy>rachana kotegar</cp:lastModifiedBy>
  <cp:revision>1</cp:revision>
  <dcterms:created xsi:type="dcterms:W3CDTF">2006-08-16T00:00:00Z</dcterms:created>
  <dcterms:modified xsi:type="dcterms:W3CDTF">2026-02-21T02:12:42Z</dcterms:modified>
  <dc:identifier>DAHBTch-WQc</dc:identifier>
</cp:coreProperties>
</file>

<file path=docProps/thumbnail.jpeg>
</file>